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3" r:id="rId2"/>
    <p:sldId id="377" r:id="rId3"/>
    <p:sldId id="378" r:id="rId4"/>
    <p:sldId id="386" r:id="rId5"/>
    <p:sldId id="399" r:id="rId6"/>
    <p:sldId id="381" r:id="rId7"/>
    <p:sldId id="401" r:id="rId8"/>
    <p:sldId id="382" r:id="rId9"/>
    <p:sldId id="400" r:id="rId10"/>
    <p:sldId id="383" r:id="rId11"/>
    <p:sldId id="395" r:id="rId12"/>
    <p:sldId id="402" r:id="rId13"/>
    <p:sldId id="403" r:id="rId14"/>
    <p:sldId id="396" r:id="rId15"/>
    <p:sldId id="388" r:id="rId16"/>
    <p:sldId id="384" r:id="rId17"/>
    <p:sldId id="385" r:id="rId18"/>
    <p:sldId id="379" r:id="rId19"/>
    <p:sldId id="306" r:id="rId20"/>
    <p:sldId id="391" r:id="rId21"/>
    <p:sldId id="404" r:id="rId22"/>
    <p:sldId id="359" r:id="rId23"/>
    <p:sldId id="392" r:id="rId24"/>
    <p:sldId id="405" r:id="rId25"/>
    <p:sldId id="360" r:id="rId26"/>
    <p:sldId id="361" r:id="rId27"/>
    <p:sldId id="398" r:id="rId28"/>
    <p:sldId id="365" r:id="rId29"/>
    <p:sldId id="406" r:id="rId30"/>
    <p:sldId id="397" r:id="rId31"/>
    <p:sldId id="393" r:id="rId32"/>
    <p:sldId id="362" r:id="rId33"/>
    <p:sldId id="394" r:id="rId34"/>
    <p:sldId id="371" r:id="rId35"/>
    <p:sldId id="34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803F-9F20-4F4F-B023-6D8199F7019B}" type="datetimeFigureOut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5FCB-232B-4370-A91D-9D905A254D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3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5FCB-232B-4370-A91D-9D905A254D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98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F4257-38A4-4ABA-BA46-20A9AA03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724BC9-4D87-A118-3B3B-5A4084371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36AB1-79CF-BE40-0AEB-B259D9C9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4657-B7A4-4DD0-9E1B-2E9DDCDDF738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14621-9DAC-7AEC-23C8-D67A2710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8AF23-E7A7-CEDA-9712-74C691D9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2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1B2E-1A60-A987-6D44-B4C4A73A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6BBFAB-24EE-E8E5-CEC6-9644876A0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D0430E-768E-259A-8A0A-B0C2F7E2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7292-ED16-44CE-87CE-D8B40150D3FB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17C5D-2807-45B1-0067-DCF7E676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F26D0-50C4-763C-7028-B8813B5D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8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366ACD-D90F-1071-43CD-FD154B49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1EBB6C-73B7-0FCF-69F2-DC729ED5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8DB5B-AE03-289B-D69B-52444D0F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32AD8-1F1D-4E02-A83E-50165BBE4811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195124-813E-1889-D10A-16A622C8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77779-882D-0D68-6F04-C23D6CC7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12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B79C8-2E02-F2EB-91A6-4866FBE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DCEF2-8A4E-7B55-A947-706D0855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4F2DA-3E53-FD1D-8F33-F58B285F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02A6-BAF3-4ADE-9A0D-4A460AF15B78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B80B8-D283-1FE2-60BD-C1D269AA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27695-76C3-E4EE-19FB-2B0C580F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006ED-9D1D-8A62-6038-B5F6C218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2E5957-C7AA-CD09-7A4D-DF41111AA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25CF8-41BA-2556-7E4A-87540B92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FAB8-1441-4106-9488-BDE90AFF1575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54566-A11A-675A-7832-EBC6BBCB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A63D8-CB32-DF5C-7715-8B6ADCD8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DA249-9FC1-B08E-56A0-FCAC888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5AADD-2B72-0F63-5DA5-C91326F12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361996-415F-A100-5977-E348E02DA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B9C0D-E88C-91AE-DB99-4DC8FF50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01F3-3755-457A-B3DE-BEED780B2B62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7F7E4-C608-3B72-D56A-D85DB582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517688-B775-20AD-4EBA-F3ADC3F6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7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C03E-D13E-A561-09D8-F0BE996A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4AC060-B69C-94E2-C687-C903CEB2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99FE2E-06F9-8B22-EB75-14EBC515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44AA0C-9B9B-8EF2-3B96-16F783EF7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A3DE87-0174-5EF4-E959-F49AE707C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29D992-337D-664F-B609-7430D10F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B3CC-F60F-4600-9D48-D2659AF52807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B8ABCF5-2DC6-56A9-4935-D1CB306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190C87-0074-34E5-4206-58DBD9B3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37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6CD4C-D710-FDF5-6749-51DD235B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7FD993-B913-12D4-08D5-3A6BFF07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872D5-E3F3-458F-AAAA-81A611845DED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566FA6-4BBB-9DB9-19DF-B7C24FAF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8D5935-2F9C-6B6B-4DAF-F2856919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094118-E358-51C6-581F-05ACE248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0792-4AD3-43C4-A59E-672FA9EE9A1B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931835-F5F6-0F49-1066-A83D1990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53859C-5683-B947-6B12-EC611A1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5020-A93F-2ED0-4094-0B82149E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BFB7E-B69D-1E8D-7FA3-1A3574BB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424AB7-E5BF-7BE0-9115-D7DB1230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8D1BA5-87CF-BBFB-311F-58EF4E5C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9D09-C7BC-405E-B50D-8A906AA76168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EF521-900F-219E-21FE-ECE789B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FE1A6B-0CBD-DF0A-99A6-9A52F9BF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BDAA-B14E-1109-00D0-156AC666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0296F6-9017-63B8-0D4B-4825FF79A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E16FF2-D438-831B-ADAC-983D3624B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92B55B-D6A0-DC0E-DD58-F3F4F63B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1F98D-8DE9-4FF8-82AA-D39383DECFC0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A21885-A48E-5FA6-800C-F7DFDFF8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421F5-062F-CDD8-D911-916FFF61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8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A414D-A2DB-8F87-9D51-8B7D2918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08C40E-A18D-B8FE-A1E2-EBE8960F4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D8F6E-C4BF-8A44-FDAC-1EE4012A5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C0AE7-2DFC-4674-A7B7-0F3D4E1E385D}" type="datetime1">
              <a:rPr lang="zh-CN" altLang="en-US" smtClean="0"/>
              <a:t>2024/4/24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7E3DB-59EB-6D85-4BD7-CB5C5DBB6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67A10-2BEB-337F-086E-FDD4F90F4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3A742-D781-40CE-A7D7-F75A05C21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E3929-3190-0BCD-930D-49612E898AB1}"/>
              </a:ext>
            </a:extLst>
          </p:cNvPr>
          <p:cNvSpPr txBox="1"/>
          <p:nvPr/>
        </p:nvSpPr>
        <p:spPr>
          <a:xfrm>
            <a:off x="5076329" y="2967335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Pruning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CFDE30-9867-1D57-6AEA-31F908BE7177}"/>
              </a:ext>
            </a:extLst>
          </p:cNvPr>
          <p:cNvSpPr txBox="1"/>
          <p:nvPr/>
        </p:nvSpPr>
        <p:spPr>
          <a:xfrm>
            <a:off x="10052264" y="58362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2024.4.25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9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4CC4C-EE90-9204-B617-45EB7BA1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601922-31A2-74F0-3096-8F1FC4E3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2D4330-74B3-14E8-69D9-81C6A958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73" y="284939"/>
            <a:ext cx="9256914" cy="44085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F731AF-8930-09AB-DF1B-5FEB11985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31" b="48476"/>
          <a:stretch/>
        </p:blipFill>
        <p:spPr>
          <a:xfrm>
            <a:off x="1706339" y="4757916"/>
            <a:ext cx="8779315" cy="18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DF3B24-E2B5-0C60-05BE-6B3DDF8D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36" y="257217"/>
            <a:ext cx="10816528" cy="18596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D5CC195-1A8C-14A4-E4D1-C8B7DA8D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33" y="2510499"/>
            <a:ext cx="9424133" cy="40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C60652-91F0-7E0C-5614-4D2C02DE82FF}"/>
              </a:ext>
            </a:extLst>
          </p:cNvPr>
          <p:cNvSpPr txBox="1"/>
          <p:nvPr/>
        </p:nvSpPr>
        <p:spPr>
          <a:xfrm>
            <a:off x="660646" y="346426"/>
            <a:ext cx="2383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distributions:</a:t>
            </a:r>
            <a:endParaRPr lang="zh-CN" altLang="en-US" sz="2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AFC88C-8936-C095-8825-CAD52C7DE29E}"/>
              </a:ext>
            </a:extLst>
          </p:cNvPr>
          <p:cNvSpPr txBox="1"/>
          <p:nvPr/>
        </p:nvSpPr>
        <p:spPr>
          <a:xfrm>
            <a:off x="850635" y="4945185"/>
            <a:ext cx="2193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function: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8E7264-9129-7D45-8966-AA8552A3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7" y="4327935"/>
            <a:ext cx="11639263" cy="16653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84231D-0C81-86EB-7C1C-EB27B23A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51" r="45463" b="37922"/>
          <a:stretch/>
        </p:blipFill>
        <p:spPr>
          <a:xfrm>
            <a:off x="6655541" y="428544"/>
            <a:ext cx="5139605" cy="3487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FB6F851-0BA3-2096-E1F5-D83B2E0FC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37" t="18431" b="48476"/>
          <a:stretch/>
        </p:blipFill>
        <p:spPr>
          <a:xfrm>
            <a:off x="3395758" y="1516709"/>
            <a:ext cx="5400483" cy="23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2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49758-2191-898E-7494-25409C12C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5D4AA-3C7B-03A7-3C17-8806071D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70" y="581691"/>
            <a:ext cx="10582459" cy="55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13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5920C0-6019-1C27-80D5-3F4B751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6F15FF-FF3F-FC00-54B2-A97126F2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9" y="226705"/>
            <a:ext cx="11132360" cy="13387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901B3D-FA3D-A255-1031-34E5C649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12" y="1816258"/>
            <a:ext cx="10114773" cy="48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DE37C-6742-2F1D-E5B2-B324B999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39F49B-1FC4-D30E-509E-591DF645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47" y="260519"/>
            <a:ext cx="9256914" cy="44085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035ADD-B22E-68DA-4D34-E41F985C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29" y="4994110"/>
            <a:ext cx="10498011" cy="15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1FD2A-1944-BCBE-CE1D-9B7B1B304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6EC41-6B49-E122-63C9-5E9769BE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7B054A-27F7-4C0B-7D7E-6AAB477C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28" y="309071"/>
            <a:ext cx="9975944" cy="33392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021793-F230-ABC2-663F-8C5BD7998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5"/>
          <a:stretch/>
        </p:blipFill>
        <p:spPr>
          <a:xfrm>
            <a:off x="2452564" y="3735845"/>
            <a:ext cx="7286871" cy="28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70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6C87-6719-A569-67C2-1D94C489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85244E-E697-9F4E-5EC2-6D0F7AD86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0839B9-BCF0-A5B5-CCF3-C8D7A599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68" y="0"/>
            <a:ext cx="933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0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67893-E7BF-FB9D-B4F9-36A6A631C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19E408-7B43-92DC-3B4E-19ED38DC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0811F8-286E-B90F-609D-157C8083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291939"/>
            <a:ext cx="10846357" cy="6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1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ADE853-1ADE-6066-154E-32BFFEEB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B2DA57-7C3C-D7C7-9F36-7A6CF181CDDC}"/>
              </a:ext>
            </a:extLst>
          </p:cNvPr>
          <p:cNvSpPr txBox="1"/>
          <p:nvPr/>
        </p:nvSpPr>
        <p:spPr>
          <a:xfrm>
            <a:off x="4862806" y="4974312"/>
            <a:ext cx="2466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2024 poster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E4B0D4-3344-1F67-97EA-06514E80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88" y="1562374"/>
            <a:ext cx="10097019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2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481BD-BF4A-3940-8227-9F1271D81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0C8E83-A621-FB2D-2671-67CB5B3BFDE9}"/>
              </a:ext>
            </a:extLst>
          </p:cNvPr>
          <p:cNvSpPr txBox="1"/>
          <p:nvPr/>
        </p:nvSpPr>
        <p:spPr>
          <a:xfrm>
            <a:off x="780634" y="2090172"/>
            <a:ext cx="1063073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Pruning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Towards Meta-Pruning via Optimal Transport.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ICLR 2024 spotlight.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Accurate Retraining-free Pruning for Pretrained Encoder-based Language Models.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ICLR 2024 poster.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2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6707-254D-2525-A283-70427A6E1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71FB75-7B1F-E76F-ECE4-2C884F55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9CB8EF-6FC3-7101-8E02-0502B1E66B33}"/>
              </a:ext>
            </a:extLst>
          </p:cNvPr>
          <p:cNvSpPr txBox="1"/>
          <p:nvPr/>
        </p:nvSpPr>
        <p:spPr>
          <a:xfrm>
            <a:off x="458985" y="352603"/>
            <a:ext cx="1127402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pruning algorithms significantly reduced pruning cost and capability to prune large language models. How can we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accurately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compress pretrained encoder-based language models (PLMs)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retraining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 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Algorithm.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K-prune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 accurate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retraining-free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pruning algorithm for PLMs. K-prune consists of three novel ideas to preserve the useful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pretrained models: knowledge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knowledge-preserving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search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knowledge-preserving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weight-tuning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Accuracy.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perform extensive experiments on GLUE and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SQuAD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benchmarks to demonstrate the performance of K-prune. K-prune shows up to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58.02%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higher F1 score than the best results of existing retraining-free algorithms under a high compression rate of 80%.</a:t>
            </a: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Efficiency.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demonstrate that K-prune shows the best accuracy-cost trade-off among the state-of-the-art pruning algorithms. K-prune shows comparable or higher accuracy than retraining-based algorithms on GLUE benchmarks with up to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422× lower pruning cost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413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1E13C-F08E-67CC-05D2-0D2DFAC6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D3F41-6291-807E-C599-66815865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29781B-D1AC-7048-DB33-6069DE7F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36" y="366702"/>
            <a:ext cx="9792328" cy="62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1E13C-F08E-67CC-05D2-0D2DFAC6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D3F41-6291-807E-C599-66815865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132E23-799E-6FBD-0008-C3219DE2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4" y="215693"/>
            <a:ext cx="11322632" cy="22289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015D8D-835B-0C07-EE08-A79F6F607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14" y="2571748"/>
            <a:ext cx="10154172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87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E7899-26EF-D61C-9EA0-37E443B6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E2A11E-CD62-0D01-CAF8-5EC60C459806}"/>
              </a:ext>
            </a:extLst>
          </p:cNvPr>
          <p:cNvSpPr txBox="1"/>
          <p:nvPr/>
        </p:nvSpPr>
        <p:spPr>
          <a:xfrm>
            <a:off x="802402" y="508805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Knowledge?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3F0C84-1AF2-9247-D401-8F3BDD03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3" y="1447066"/>
            <a:ext cx="10905294" cy="5698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4C4355-1230-AEE6-B064-F522369C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41" y="3046893"/>
            <a:ext cx="11175318" cy="27966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20B2613-A56B-D33C-A5B7-1A7A5734B607}"/>
              </a:ext>
            </a:extLst>
          </p:cNvPr>
          <p:cNvSpPr txBox="1"/>
          <p:nvPr/>
        </p:nvSpPr>
        <p:spPr>
          <a:xfrm>
            <a:off x="802402" y="2303257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7796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E7899-26EF-D61C-9EA0-37E443B6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E2A11E-CD62-0D01-CAF8-5EC60C459806}"/>
              </a:ext>
            </a:extLst>
          </p:cNvPr>
          <p:cNvSpPr txBox="1"/>
          <p:nvPr/>
        </p:nvSpPr>
        <p:spPr>
          <a:xfrm>
            <a:off x="802402" y="508805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Knowledge?</a:t>
            </a:r>
            <a:endParaRPr lang="zh-CN" altLang="en-US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3F0C84-1AF2-9247-D401-8F3BDD03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3" y="1447066"/>
            <a:ext cx="10905294" cy="5698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5E9BB9-563E-3159-C7D2-1F18AB740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3" y="3056182"/>
            <a:ext cx="10873342" cy="12840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4BE9E7-9D60-2FB4-21F4-677CF3BDAFB3}"/>
              </a:ext>
            </a:extLst>
          </p:cNvPr>
          <p:cNvSpPr txBox="1"/>
          <p:nvPr/>
        </p:nvSpPr>
        <p:spPr>
          <a:xfrm>
            <a:off x="802402" y="2405975"/>
            <a:ext cx="609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representations</a:t>
            </a:r>
            <a:endParaRPr lang="zh-CN" altLang="en-US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33A95C-9086-B25E-6B95-7EF08F261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64" y="4528762"/>
            <a:ext cx="10751871" cy="19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BB41-413D-F309-31A8-C7246FA5E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096601-0B37-1735-A066-40D1CC9B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562358-7ED1-1DA3-0BA3-55BBDD27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65" y="1736746"/>
            <a:ext cx="10920869" cy="3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29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D32B4-C99C-A40C-B68C-D468CBE9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76717E-81DA-53BD-AF1B-BF2724C3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96" y="620363"/>
            <a:ext cx="11672408" cy="57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2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5D0861-B223-DDFF-4C1D-4D7A3EA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27FAB6-E621-B5C9-F75B-364D2B83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1" y="554458"/>
            <a:ext cx="4807197" cy="5397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63E618-F00F-5E2A-3183-F008D722D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02"/>
          <a:stretch/>
        </p:blipFill>
        <p:spPr>
          <a:xfrm>
            <a:off x="61881" y="1775063"/>
            <a:ext cx="11175318" cy="4921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42ADE4-13A5-4164-AF01-43CC1B716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234" b="37740"/>
          <a:stretch/>
        </p:blipFill>
        <p:spPr>
          <a:xfrm>
            <a:off x="720064" y="2467041"/>
            <a:ext cx="10751871" cy="5523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7CDAD3-2680-1E8C-D97C-5002520AD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40" y="3729858"/>
            <a:ext cx="11291919" cy="19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3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879CF-BF2E-29CA-97C9-B26EA530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4BC8B9-3E14-554E-4018-47440BB9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9" y="870855"/>
            <a:ext cx="11181455" cy="20488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9E1737-BC89-166F-C406-DEEA7C281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4" y="3702352"/>
            <a:ext cx="11686727" cy="15067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3ECEA3E-6837-A6C2-B70D-937113791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82" y="5497599"/>
            <a:ext cx="10678228" cy="5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50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9879CF-BF2E-29CA-97C9-B26EA530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52DDCA-B205-F689-FF0E-557B0203F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38" t="5895" r="31931" b="28325"/>
          <a:stretch/>
        </p:blipFill>
        <p:spPr>
          <a:xfrm>
            <a:off x="4199692" y="205308"/>
            <a:ext cx="3781597" cy="34404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B36C4A-7521-337D-256B-173FFE3E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78" y="3826037"/>
            <a:ext cx="10211823" cy="26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69B62E-51BB-18F9-285E-B3CB772A3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387443-4020-B438-DB32-AE164B35A6C2}"/>
              </a:ext>
            </a:extLst>
          </p:cNvPr>
          <p:cNvSpPr txBox="1"/>
          <p:nvPr/>
        </p:nvSpPr>
        <p:spPr>
          <a:xfrm>
            <a:off x="774609" y="514489"/>
            <a:ext cx="1804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82BF9A-5752-C9CD-EF55-269281F1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1" y="1787979"/>
            <a:ext cx="4524480" cy="39025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DF4ACD-52CB-E394-40C8-D14C29F8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11" y="1014047"/>
            <a:ext cx="7243426" cy="482990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3FF9186-D068-7B06-3C0D-CC41606645E3}"/>
              </a:ext>
            </a:extLst>
          </p:cNvPr>
          <p:cNvSpPr/>
          <p:nvPr/>
        </p:nvSpPr>
        <p:spPr>
          <a:xfrm>
            <a:off x="5306786" y="861332"/>
            <a:ext cx="6800851" cy="714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55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A4764E-ABD2-A402-C21B-CD29A029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4C725E-0FD3-0FB0-D2B4-849037B7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16" y="1967735"/>
            <a:ext cx="11463753" cy="324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47CD68-DB22-CE8E-23D5-E7C9A99A6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38" t="48552" r="31931" b="28325"/>
          <a:stretch/>
        </p:blipFill>
        <p:spPr>
          <a:xfrm>
            <a:off x="3746063" y="219846"/>
            <a:ext cx="4699863" cy="1503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8F1A66-CC53-2D35-F028-6AB6AEA3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880" y="5457544"/>
            <a:ext cx="8616226" cy="121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1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5D0861-B223-DDFF-4C1D-4D7A3EA2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A61F65-507B-CF1B-EF43-6470561B9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59"/>
          <a:stretch/>
        </p:blipFill>
        <p:spPr>
          <a:xfrm>
            <a:off x="403671" y="1006454"/>
            <a:ext cx="11384657" cy="45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66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DD5F8D-4644-B69A-4B77-44193D8E5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9A0115-222E-5A1C-DA5C-6A251921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945"/>
            <a:ext cx="12192000" cy="40376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A278D9-3716-984A-43FF-C5BB349A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2" y="717260"/>
            <a:ext cx="8083965" cy="5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29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F550-BD57-7673-0C23-7587E0B9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1ABF87-5933-954D-BDD1-A3BADF90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1BB39F-F0FF-9FD1-3AE5-E44CCF67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134" y="136525"/>
            <a:ext cx="9351731" cy="652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8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071C0-9263-8DBB-5F05-5AEAFDB6C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358A2F-E28A-75EF-971C-5B323FC13928}"/>
              </a:ext>
            </a:extLst>
          </p:cNvPr>
          <p:cNvSpPr txBox="1"/>
          <p:nvPr/>
        </p:nvSpPr>
        <p:spPr>
          <a:xfrm>
            <a:off x="978829" y="80532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5819CC-BEF2-CDB7-954C-5816034100A5}"/>
              </a:ext>
            </a:extLst>
          </p:cNvPr>
          <p:cNvSpPr txBox="1"/>
          <p:nvPr/>
        </p:nvSpPr>
        <p:spPr>
          <a:xfrm>
            <a:off x="903523" y="2105858"/>
            <a:ext cx="103849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Robust Data Pruning under Label Noise via Maximizing Re-labeling Accuracy. NeurIPS 2023.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Dataset Pruning: Reducing Training Data by Examining Generalization Influence. ICLR 2023.   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How Does Pruning Impact Long-Tailed Multi-label Medical Image Classifiers? MICCAI 2023.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Balancing Act: Constraining Disparate Impact in Sparse Models. ICLR 2024.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GIO: Gradient Information Optimization for Training Dataset Selection. ICLR 2024.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14924F-D524-9B1F-B4F5-06A52497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46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A87D13-7C97-2F1E-A5BB-F65FDA0E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F1DCFE-E398-B3C2-B542-E554A2AD56E3}"/>
              </a:ext>
            </a:extLst>
          </p:cNvPr>
          <p:cNvSpPr txBox="1"/>
          <p:nvPr/>
        </p:nvSpPr>
        <p:spPr>
          <a:xfrm>
            <a:off x="5120870" y="2844225"/>
            <a:ext cx="1950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THANKS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2011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2BA2-40A2-9A67-BBAE-B80E9BC1A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8361D3-2B7E-802F-B005-3AC1F872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2403D-7E35-0B2F-04FC-55EB54F4326A}"/>
              </a:ext>
            </a:extLst>
          </p:cNvPr>
          <p:cNvSpPr txBox="1"/>
          <p:nvPr/>
        </p:nvSpPr>
        <p:spPr>
          <a:xfrm>
            <a:off x="693964" y="656676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Pruning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68DD78-37C2-72E1-E03D-44EE25D8739C}"/>
              </a:ext>
            </a:extLst>
          </p:cNvPr>
          <p:cNvSpPr txBox="1"/>
          <p:nvPr/>
        </p:nvSpPr>
        <p:spPr>
          <a:xfrm>
            <a:off x="632052" y="1861456"/>
            <a:ext cx="1092789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Pruning reduces the size or complexity of a model by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unnecessary or redundant parameters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little even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effects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performance of the model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make the model storage-friendly, memory-efficiency, computation-efficiency.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Pruning can be divided into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Pruning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Pruning.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difference between them lies in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pruning targets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resulting network structure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pruning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connections or hierarchical structures, such as neurons, channels, or layers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specific rules based on the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structure. 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pruning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prunes individual parameters, resulting in an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irregular sparse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structure. This approach targets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 weights or neurons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LLM, usually by applying a threshold to zero out parameters below it.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916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A2343A-2160-1171-7A14-753C2854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88E12-41D1-E50C-4F80-9F6F2A70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098" y="281434"/>
            <a:ext cx="5077797" cy="35925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2A9165-2DB4-790E-ABAB-0F0046EE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875" y="4054481"/>
            <a:ext cx="6298245" cy="25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0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138EE-06D0-6E01-622D-36A88A6B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D79F9F-95D1-3E64-4570-FC1F6BC8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96C55D-1DEE-8CC4-8568-F0C8E026F338}"/>
              </a:ext>
            </a:extLst>
          </p:cNvPr>
          <p:cNvSpPr txBox="1"/>
          <p:nvPr/>
        </p:nvSpPr>
        <p:spPr>
          <a:xfrm>
            <a:off x="4659851" y="5140925"/>
            <a:ext cx="2872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 2024 spotlight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6515D9-024A-23B4-075D-9FEEAA2F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21" y="1158786"/>
            <a:ext cx="8903158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1F0D5D-CC9F-1AC3-14E1-E35982F3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466E6D-44D1-B558-426C-7C1703DA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0" y="373516"/>
            <a:ext cx="4048516" cy="61109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80EA0A6-11AD-152E-9579-3C4192A32B44}"/>
              </a:ext>
            </a:extLst>
          </p:cNvPr>
          <p:cNvSpPr/>
          <p:nvPr/>
        </p:nvSpPr>
        <p:spPr>
          <a:xfrm>
            <a:off x="787854" y="1563460"/>
            <a:ext cx="2494189" cy="853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BE146C-099B-1309-8F0B-820165D461FC}"/>
              </a:ext>
            </a:extLst>
          </p:cNvPr>
          <p:cNvSpPr txBox="1"/>
          <p:nvPr/>
        </p:nvSpPr>
        <p:spPr>
          <a:xfrm>
            <a:off x="4973362" y="2965294"/>
            <a:ext cx="2122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methods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0FFE00-FBE6-FEA9-73DB-7FFC952077B6}"/>
              </a:ext>
            </a:extLst>
          </p:cNvPr>
          <p:cNvSpPr/>
          <p:nvPr/>
        </p:nvSpPr>
        <p:spPr>
          <a:xfrm>
            <a:off x="787854" y="3765096"/>
            <a:ext cx="2494189" cy="853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FCE5EA5-A906-572C-C281-066B91F8C450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3282043" y="1990045"/>
            <a:ext cx="2752764" cy="97524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E034BC3C-8D79-8BE0-CD23-0E492293EE9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282043" y="3365404"/>
            <a:ext cx="2752764" cy="92287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523255B-8ED5-B9A0-5EAE-0BE050F81EBE}"/>
              </a:ext>
            </a:extLst>
          </p:cNvPr>
          <p:cNvSpPr txBox="1"/>
          <p:nvPr/>
        </p:nvSpPr>
        <p:spPr>
          <a:xfrm>
            <a:off x="8311550" y="1789989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07BED-2A1D-5029-C437-754E31A36CC4}"/>
              </a:ext>
            </a:extLst>
          </p:cNvPr>
          <p:cNvSpPr txBox="1"/>
          <p:nvPr/>
        </p:nvSpPr>
        <p:spPr>
          <a:xfrm>
            <a:off x="8392004" y="4088222"/>
            <a:ext cx="3026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Fusion (Data-Free)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5880333C-67CF-A983-03E3-01DBA64A19F4}"/>
              </a:ext>
            </a:extLst>
          </p:cNvPr>
          <p:cNvCxnSpPr>
            <a:cxnSpLocks/>
            <a:stCxn id="8" idx="0"/>
            <a:endCxn id="2" idx="1"/>
          </p:cNvCxnSpPr>
          <p:nvPr/>
        </p:nvCxnSpPr>
        <p:spPr>
          <a:xfrm rot="5400000" flipH="1" flipV="1">
            <a:off x="6685553" y="1339298"/>
            <a:ext cx="975250" cy="227674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EF2FA8A-66C6-18C0-A7F8-D9A12A9FCA1C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034806" y="3422863"/>
            <a:ext cx="2357198" cy="865414"/>
          </a:xfrm>
          <a:prstGeom prst="bentConnector3">
            <a:avLst>
              <a:gd name="adj1" fmla="val 1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8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AD0-2B2E-7997-3F71-CC31018A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9DB510-11A6-DE4C-416D-858DA240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004E40-CCD9-AEA8-42DA-2E3A17F2E40E}"/>
              </a:ext>
            </a:extLst>
          </p:cNvPr>
          <p:cNvSpPr txBox="1"/>
          <p:nvPr/>
        </p:nvSpPr>
        <p:spPr>
          <a:xfrm>
            <a:off x="458985" y="405095"/>
            <a:ext cx="11274029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Structural pruning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accuracy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↓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Keep the most important neurons, discard the rest.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Fine-tuning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(epoch)</a:t>
            </a:r>
          </a:p>
          <a:p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 </a:t>
            </a:r>
          </a:p>
          <a:p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Intra-Fusion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leverages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Transport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additionally inform the process of model compression with the neurons that otherwise would have been discarded</a:t>
            </a:r>
          </a:p>
          <a:p>
            <a:pPr marL="457200" indent="-457200">
              <a:buAutoNum type="arabicPeriod"/>
            </a:pP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Data-Free pruning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Pruning neural networks generally leads to immediate drops in accuracy, hence requiring an extensive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to be usable in a practical setting. Intra-Fusion, a significant amount of accuracy can be recovered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need for any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datapoints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>
              <a:buAutoNum type="arabicPeriod"/>
            </a:pP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Split-Data Training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Models that are to be pruned after training are most often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fine-tuned for many epochs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regain sufficient performance. Via the presented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zh-CN" sz="21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PaF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US" altLang="zh-CN" sz="21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FaP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approaches, we factorize this process through the combination of model pruning and model fusion. By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 the training dataset into multiple parts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over which models are trained concurrently, we achieve significant training </a:t>
            </a:r>
            <a:r>
              <a:rPr lang="en-US" altLang="zh-CN" sz="2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speedups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27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F2B9C5-54A7-3011-CA1A-86911B31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3A742-D781-40CE-A7D7-F75A05C21CB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3763E0-AE76-253A-BA98-73D61ACE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15" y="567968"/>
            <a:ext cx="9191969" cy="60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72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5497</TotalTime>
  <Words>642</Words>
  <Application>Microsoft Office PowerPoint</Application>
  <PresentationFormat>宽屏</PresentationFormat>
  <Paragraphs>96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金彤 高</dc:creator>
  <cp:lastModifiedBy>金彤 高</cp:lastModifiedBy>
  <cp:revision>468</cp:revision>
  <dcterms:created xsi:type="dcterms:W3CDTF">2023-12-05T14:21:15Z</dcterms:created>
  <dcterms:modified xsi:type="dcterms:W3CDTF">2024-04-24T15:09:46Z</dcterms:modified>
</cp:coreProperties>
</file>